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9" d="100"/>
          <a:sy n="99" d="100"/>
        </p:scale>
        <p:origin x="91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5470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6D2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01168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kern="0" spc="1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CACAO CELLARS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914400" y="301752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kern="0" spc="1000" dirty="0">
                <a:solidFill>
                  <a:srgbClr val="ECE2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WINE  ·  CHOCOLATE  ·  PAIRINGS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3840480"/>
            <a:ext cx="10332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i="1" dirty="0">
                <a:solidFill>
                  <a:srgbClr val="ECE2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FOH Plating Training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14400" y="475488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every plate that leaves the kitchen should look —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i="1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how to make sure it does.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6217920"/>
            <a:ext cx="10332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40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  ·  May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6D2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28600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kern="0" spc="1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SUNDAY BRUNCH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914400" y="338328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ECE2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Sundays only  ·  8am to 2pm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411480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 items.  Kitchen plates them — you run them.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what each looks like so you spot errors before the table does.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Bagels &amp; Lox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$15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Toasted everything bagel, dill cream cheese, smoked salmon, capers, onion, cucumber.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KITCHEN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bagel halves slightly overlapping. Salmon draped in folds. Capers, onion, cucumber visible. Lemon wedge.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both halves are toasted golden — not pale, not burnt.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Cream cheese piped, not spread (look for piping ridges).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Salmon DRAPED in folds — flat = wrong, return to kitchen.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Capers, pickled onion, cucumber visible on top.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 dill sprigs across both halves.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Lemon wedge on the side.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Cracked pepper visible (small detail, signals freshness).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Salmon presentation is the difference between $15 perceived and $9 perceived. If the salmon is laid flat, return the plate. If the bagel is pale, return the plate. The lemon wedge and dill MUST be present — guests don't squeeze it but it signals care.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Bagels &amp; Cream Cheese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Toasted bagel with whipped cream cheese (plain, scallion, or honey-walnut).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KITCHEN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bagel halves with piped cream cheese visible. Small handful of fresh berries or melon on the side.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with kitchen which cream cheese (3 options).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halves toasted golden.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Cream cheese piped on both halves (~1 oz per half).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 of fresh fruit (~3 oz) — usually berries or melon.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Cracked pepper or sea salt on bagel.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clean — no smudges on the rim.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cream cheese options: plain (default), scallion, honey-walnut. ASK every guest which they want. Fruit side is required, not optional — if missing, return to kitchen.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Smoked Salmon Tartine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$15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Toasted sourdough, lemon crème fraîche, smoked salmon, capers, dill, microgreens.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KITCHEN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thick sourdough toast slices side by side. Crème fraîche base, salmon draped, microgreens piled lightly.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thick sourdough slices, toasted darker than bagels.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Crème fraîche spread visible on both slices.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Salmon draped — same rule as Bagels &amp; Lox.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Capers and pickled red onion scattered, not clumped.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 dill sprigs and microgreens.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Lemon wedge between the two tartines.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Cracked pepper, tiny olive oil drizzle on sourdough edge.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Sourdough should be toasted DARKER than bagels — it's a thicker bread, needs more heat. If the toast is pale, return. Microgreens should look airy and abundant, not packed down. This is a tartine — it's meant to look elegant, not stuffed.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Avocado Toast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$13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Smashed avocado, chili crisp, sesame, pickled radish, lemon.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KITCHEN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thick sourdough slice. Avocado spread edge to edge. Chili crisp swirl, sesame, pickled radish at corner. Microgreens.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sourdough slice, toasted medium-dark.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Avocado spread EDGE TO EDGE (no bare bread visible).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Chili crisp drizzled in a clear swirl pattern.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Toasted sesame seeds across the top.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Pickled radish slices and microgreens at one corner.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Maldon salt flakes visible.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Lemon wedge on the plate edge.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6035040" y="5166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035040" y="5166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419088" y="5148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Cracked black pepper finish.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Avocado MUST be edge to edge — bare bread on the corners signals laziness. The chili crisp swirl is intentional plating, not a slop. If the avocado looks gray (browning), return to kitchen — they should be using fresh-cut avocado per ticket.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Turkey &amp; Brie Croissant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$14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Warm pressed croissant with turkey, brie, fig jam, arugula.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KITCHEN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Croissant cut diagonally, brie just visibly melting. Side of fruit or pickled vegetables.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Croissant comes out PRESSED (visible flatten marks from panini).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diagonally for service.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 should be just BEGINNING to melt — not fully oozing.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Arugula visible at the cut edge.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Side: small portion of fresh fruit or pickled vegetables.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clean — fig jam should be inside, not on the plate.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brie hasn't melted at all, the panini wasn't hot enough — return. If the croissant is squashed flat, the press time was too long — return. The diagonal cut is for visual symmetry; if it was cut straight across, it's not finished.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Prosciutto Croissant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$14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Warm pressed croissant with prosciutto, brie, arugula, honey.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KITCHEN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Diagonal cut croissant, prosciutto and brie visible. Honey drizzle, arugula at cut edge.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press / cut format as Turkey &amp; Brie.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Prosciutto should be DRAPED, not folded into a clump.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Honey drizzle on plate (subtle, not pooled).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Arugula visible at cut edge — peppery balance.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Side: fruit or pickled vegetables.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clean.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Prosciutto draping is everything. If it looks like a turkey-and-cheese sandwich with thinner meat, the kitchen is over-portioning — return. The honey is a finishing touch, not a flood. If you see a puddle, it's been over-poured.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Fruit &amp; Cheese Plate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Three rotating cheeses (one warm), seasonal fruit, fig jam, marcona almonds.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A26769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START OR SHARE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10" round wood board. Three cheeses with one visibly warm/melty. Fruit clusters, fig jam ramekin, almonds.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10" round wood or slate board.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cheese portions placed apart (no touching).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cheese must be WARMED — usually brie. Verify.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Fruit in distinct clusters by type, not mixed.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 jam in small ramekin near the warm cheese.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Marcona almonds in a small cluster.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grilled baguette slices in a small basket alongside.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6035040" y="5166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035040" y="5166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419088" y="5148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 herb garnish (rosemary or thyme sprig).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WARM brie is the differentiator vs. a normal fruit plate — if all three cheeses are cold, the kitchen forgot to oven-warm. Return. Fruit should be clustered by type (grapes here, melon there, berries there), never tossed together like a fruit salad.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Yogurt Parfait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$11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Greek yogurt, house granola, seasonal fruit, local honey, mint.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A26769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START OR SHARE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 glass parfait cup with visible alternating layers. Mint sprig, honey drizzle on top.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Layered in a tall glass parfait cup or short tumbler.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Layers should be VISIBLE through the glass.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layer should be fruit + honey drizzle, NOT yogurt.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 mint sprig on top.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 with a long spoon (parfait spoon) — not a regular spoon.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the cup on a small round under-plate.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Layers must be VISIBLE — if it looks like a single mass, return. Mint sprig is required, not optional. Long spoon — not a coffee spoon, not a regular spoon. Without the right spoon, the guest can't eat the bottom layers.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Chocolate Brioche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Pressed brioche with house dark chocolate, dusted with powdered sugar.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SOMETHING SWEET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Diagonal cut brioche, melted chocolate visible inside. Powdered sugar dusted across top.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Brioche pressed (visible panini marks).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diagonally.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Powdered sugar dusted CLEANLY across top — not piled.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Optional: small ramekin of warm chocolate sauce on side.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clean — no powdered sugar on plate edges.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Powdered sugar should look like fresh snow, not a snowdrift. If a single corner is mountain-piled, the kitchen used a spoon instead of a sieve — return. Chocolate inside should be melted, not solid. Visible chocolate at the cut is the visual hook.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use this deck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working reference for the team. Use it during onboarding, before service, and any time you're unsure.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5486400" cy="4023360"/>
          </a:xfrm>
          <a:prstGeom prst="rect">
            <a:avLst/>
          </a:prstGeom>
          <a:solidFill>
            <a:srgbClr val="F5F5F5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73152" cy="4023360"/>
          </a:xfrm>
          <a:prstGeom prst="rect">
            <a:avLst/>
          </a:prstGeom>
          <a:solidFill>
            <a:srgbClr val="6D2E4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9202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+ WHEN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228600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the front-of-house team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2743200"/>
            <a:ext cx="50292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Servers, bartenders, and anyone running plates from kitchen to table.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THIS DECK: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During your first three training shifts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Before any service when you're working a station you're unsure on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Wed-Sat evenings: you plate everything (Garde Manger isn't here)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Sundays: you run plates the kitchen builds — but you should still know what a finished plate looks like to spot errors before delivery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45352" y="1783080"/>
            <a:ext cx="5486400" cy="4023360"/>
          </a:xfrm>
          <a:prstGeom prst="rect">
            <a:avLst/>
          </a:prstGeom>
          <a:solidFill>
            <a:srgbClr val="F5F5F5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245352" y="1783080"/>
            <a:ext cx="73152" cy="4023360"/>
          </a:xfrm>
          <a:prstGeom prst="rect">
            <a:avLst/>
          </a:prstGeom>
          <a:solidFill>
            <a:srgbClr val="6D2E4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73952" y="19202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ITEM SLIDE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73952" y="228600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structure every time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73952" y="2743200"/>
            <a:ext cx="50292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 (left half) — 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finished plate looks like, hero shot from above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PLATING STEPS (right half) — 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numbered, in execution order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TIME (top right) — 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tells the table how long to wait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OUT FOR (bottom) — 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common mistakes on this item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60350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Photos to come — placeholder boxes will be replaced with real plate photos in Week 1 of operations.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Chocolate-Dipped Strawberries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Three fresh strawberries hand-dipped in tempered house dark and milk chocolate.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SOMETHING SWEET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large strawberries on small slate plate. Dark chocolate dip, milk chocolate ribbon drizzle. Cacao oil halo around plate edge.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strawberries — count them. Never two, never four.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Strawberries should sit upright (stem up).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Cacao oil drizzled around them on the plate.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garnish: gold leaf, mint sprig, or fresh raspberry.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slate or wood plate — never a large plate.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within 5 minutes of plating — strawberries weep over time.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is the correct count — verify before sending. If a strawberry looks dull or has water spots on the chocolate, the kitchen didn't dry them properly — return. Send fast. A strawberry sitting at the pass for 10 minutes will start to weep juice through the chocolate shell.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Universal plating principles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rules that apply to every plate, every shift.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3657600" cy="2103120"/>
          </a:xfrm>
          <a:prstGeom prst="rect">
            <a:avLst/>
          </a:prstGeom>
          <a:solidFill>
            <a:srgbClr val="F5F5F5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73152" cy="2103120"/>
          </a:xfrm>
          <a:prstGeom prst="rect">
            <a:avLst/>
          </a:prstGeom>
          <a:solidFill>
            <a:srgbClr val="6D2E4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9659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685800" y="2560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Drape, don't lay flat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30632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Cured meats and salmon look generous when draped, stingy when flat. Pinch the center, lift, let it fall.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361688" y="1783080"/>
            <a:ext cx="3657600" cy="2103120"/>
          </a:xfrm>
          <a:prstGeom prst="rect">
            <a:avLst/>
          </a:prstGeom>
          <a:solidFill>
            <a:srgbClr val="F5F5F5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361688" y="1783080"/>
            <a:ext cx="73152" cy="2103120"/>
          </a:xfrm>
          <a:prstGeom prst="rect">
            <a:avLst/>
          </a:prstGeom>
          <a:solidFill>
            <a:srgbClr val="6D2E4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90288" y="19659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4590288" y="2560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Negative space matters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590288" y="30632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empty corner of plate isn't a missing ingredient — it's intentional composition. Don't fill every inch.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266176" y="1783080"/>
            <a:ext cx="3657600" cy="2103120"/>
          </a:xfrm>
          <a:prstGeom prst="rect">
            <a:avLst/>
          </a:prstGeom>
          <a:solidFill>
            <a:srgbClr val="F5F5F5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266176" y="1783080"/>
            <a:ext cx="73152" cy="2103120"/>
          </a:xfrm>
          <a:prstGeom prst="rect">
            <a:avLst/>
          </a:prstGeom>
          <a:solidFill>
            <a:srgbClr val="6D2E4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494776" y="19659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8494776" y="2560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Garnish is required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494776" y="30632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 herbs, microgreens, citrus wedges. Not optional. They signal freshness even before the first bite.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423160" y="4069080"/>
            <a:ext cx="3657600" cy="2103120"/>
          </a:xfrm>
          <a:prstGeom prst="rect">
            <a:avLst/>
          </a:prstGeom>
          <a:solidFill>
            <a:srgbClr val="F5F5F5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423160" y="4069080"/>
            <a:ext cx="73152" cy="2103120"/>
          </a:xfrm>
          <a:prstGeom prst="rect">
            <a:avLst/>
          </a:prstGeom>
          <a:solidFill>
            <a:srgbClr val="6D2E4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651760" y="42519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2651760" y="4846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 of delivery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2651760" y="53492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 food cools in 4 minutes. Cold food warms in 6. If a plate sits at the pass, ask why — don't just deliver it.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327648" y="4069080"/>
            <a:ext cx="3657600" cy="2103120"/>
          </a:xfrm>
          <a:prstGeom prst="rect">
            <a:avLst/>
          </a:prstGeom>
          <a:solidFill>
            <a:srgbClr val="F5F5F5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327648" y="4069080"/>
            <a:ext cx="73152" cy="2103120"/>
          </a:xfrm>
          <a:prstGeom prst="rect">
            <a:avLst/>
          </a:prstGeom>
          <a:solidFill>
            <a:srgbClr val="6D2E4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556248" y="42519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600" dirty="0"/>
          </a:p>
        </p:txBody>
      </p:sp>
      <p:sp>
        <p:nvSpPr>
          <p:cNvPr id="27" name="Text 25"/>
          <p:cNvSpPr/>
          <p:nvPr/>
        </p:nvSpPr>
        <p:spPr>
          <a:xfrm>
            <a:off x="6556248" y="4846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in doubt, return it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6556248" y="53492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plate the kitchen made wrong isn't your responsibility to deliver. Your job is to spot it before the table sees it.</a:t>
            </a:r>
            <a:endParaRPr lang="en-US" sz="1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mistakes — what NOT to do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see any of these, return the plate. The kitchen will fix it. Your reputation rides on what you deliver.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5486400" cy="4480560"/>
          </a:xfrm>
          <a:prstGeom prst="rect">
            <a:avLst/>
          </a:prstGeom>
          <a:solidFill>
            <a:srgbClr val="F5F5F5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5486400" cy="457200"/>
          </a:xfrm>
          <a:prstGeom prst="rect">
            <a:avLst/>
          </a:prstGeom>
          <a:solidFill>
            <a:srgbClr val="6D2E4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DELIVER IF...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2377440"/>
            <a:ext cx="493776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Cured meats are laid flat instead of draped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Cheeses are touching each other on the board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Bread looks pale or hasn't been grilled/toasted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Garnish is missing (no herb sprig, no lemon wedge)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has visible smudges on the rim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Avocado looks grey, brown, or fibrous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 food is cool, cold food is room temp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 en Croûte hasn't rested (will erupt and burn)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Powdered sugar is piled instead of dusted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Strawberries have water spots on the chocolate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45352" y="1783080"/>
            <a:ext cx="5486400" cy="4480560"/>
          </a:xfrm>
          <a:prstGeom prst="rect">
            <a:avLst/>
          </a:prstGeom>
          <a:solidFill>
            <a:srgbClr val="F5F5F5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45352" y="1783080"/>
            <a:ext cx="5486400" cy="457200"/>
          </a:xfrm>
          <a:prstGeom prst="rect">
            <a:avLst/>
          </a:prstGeom>
          <a:solidFill>
            <a:srgbClr val="A2676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245352" y="17830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PROTECT THE PLATE BY...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565392" y="2377440"/>
            <a:ext cx="493776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Looking at every plate at the pass before lifting it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Wiping plate rims with a clean cloth before service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Checking the daily cheese/charcuterie list before plating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Asking the kitchen if anything looks off — they want to fix it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Telling the table about long bake times BEFORE the order fires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Returning plates that aren't right — kitchen will thank you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Walking the plate fast — speed matters more than ceremony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Confirming cream cheese choice on bagels (3 options)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Telling the Aged Gouda story — it's not just food, it's a pairing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Counting strawberries (always 3) before sending</a:t>
            </a:r>
            <a:endParaRPr lang="en-US" sz="13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6D2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plate matters.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914400" y="32004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ECE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Guests judge us on what arrives at the table.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dirty="0">
                <a:solidFill>
                  <a:srgbClr val="ECE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the last line of defense.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914400" y="475488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Ask the Garde Manger or the GM during pre-shift.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59436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1400" dirty="0">
                <a:solidFill>
                  <a:srgbClr val="A2676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CACAO CELLARS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6D2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28600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kern="0" spc="1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DAILY MENU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914400" y="338328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ECE2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Wednesday through Saturday  ·  5pm to midnight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411480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items.  You plate them all.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Charcuterie Board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Three cured meats with grain mustard, fig jam, cornichons, and grilled bread.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C8A77A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BOARDS &amp; SHARES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Hero shot from above. Prosciutto draped in soft folds, three meats in distinct clusters, ramekins in triangle.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the 10" round wood or slate board.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Drape prosciutto in soft folds — never lay flat.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 soppressata and chef's selection in two clusters.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mustard, jam, cornichon ramekins in a triangle.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Grill 6 baguette slices on panini flat side (350°F, 90 sec).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Tuck bread in cloth napkin on board edge.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Garnish: fresh thyme sprig. Send.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Flat-laid prosciutto looks stingy even when it's the right portion. Always drape. Cornichons should be fanned, not piled. Bread goes out warm — if it's been sitting more than 2 minutes, re-toast.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Cheese Board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Three rotating cheeses with fruit, marcona almonds, honeycomb, and grilled bread.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C8A77A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BOARDS &amp; SHARES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cheeses at 10, 2, and 6 o'clock. Almond cluster at center. Honeycomb near the aged cheese.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the 10" round wood or slate board.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three cheeses at 10, 2, and 6 o'clock.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leave space — cheeses cannot touch.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ramekin of marcona almonds at center.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Tuck honeycomb wedge near the AGED cheese only.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 fresh fruit near soft cheese; dried fruit near semi-firm.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baguette in small basket alongside.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6035040" y="5166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035040" y="5166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419088" y="5148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Garnish: fresh herb sprig (rosemary or thyme).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Cheeses must NOT touch each other — flavors transfer. Honeycomb pairs with the aged cheese specifically; check the daily cheese list before plating. Today's three cheeses rotate weekly — verify on the kitchen whiteboard.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Whipped Brie en Croûte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$22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 whole wheel of brie wrapped in golden puff pastry, baked until molten.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C8A77A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BOARDS &amp; SHARES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Golden-baked brie en croûte at center. Fig jam ramekin and candied pecans alongside. Grilled bread tucked at edge.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the table FIRST: "This is baked to order, ~25 minutes."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frozen wrapped brie from freezer; place on parchment.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Brush with egg wash (kitchen prep station).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Convection oven 375°F for 22 minutes — set timer.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While baking: ramekins of fig jam and candied pecans.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Grill 6 baguette slices when 5 min remain on bake.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brie; let rest 2 minutes (lets molten cheese settle).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6035040" y="5166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035040" y="5166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419088" y="5148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Plate; garnish with thyme sprig and sea salt. Send hot.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 IS EVERYTHING. Always tell the table about the 25-minute wait at order — if you don't, it becomes your fault when it arrives "late." Never skip the 2-minute rest — the brie will erupt and burn the guest. Pastry should be deep golden, not pale.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Aged Gouda &amp; Chocolate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Five-year aged Dutch gouda with three house bonbons selected to bridge.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CHOCOLATE-PAIRED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wood plate. Gouda wedge at center. Three chocolates in a triangle. Candied orange peel between them.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small 8" wood or slate plate.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gouda wedge at center (or off-center if textured).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THREE chocolates from FOH display: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• Dark sea salt  •  Milk caramel  •  Dark fruit (orange or cherry)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Arrange chocolates in a triangle near the cheese.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Garnish with 1-2 candied orange peels or dried cherries.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Optional: small ramekin of warmed honey on side.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6035040" y="5166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035040" y="5166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419088" y="5148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THE GUEST about the pairing — see speaker notes.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TEACHING plate — use it as a moment. Walk the guest through why each chocolate pairs with the cheese (salt-and-fat, caramel-on-caramel, fruit-cuts-fat). If you don't tell the story, the concept doesn't land. Three chocolates, never two, never four.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Olives &amp; Almonds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Marinated olives warmed in olive oil with citrus and chili. Rosemary almonds alongside.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A26769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SMALL BITES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bowl of warm olives, second small ramekin of almonds. Both on a small slate plate. Fresh rosemary sprig.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Spoon ~5 oz marinated olives into small saucepan.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 on induction at level 3 for 2-3 minutes — do NOT boil.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warmed olives to small bowl.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oz rosemary almonds in second small ramekin.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both on a small slate or wood plate together.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Garnish bowl with fresh rosemary sprig.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IMMEDIATELY while warm — they cool in 4 minutes.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 means warm — not hot. If the oil is bubbling, the olives have overcooked and the herbs taste fried. Speed of delivery matters: don't let this sit at the pass. If it cools, re-warm before sending.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Cacao-Spiced Hummus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</a:t>
            </a:r>
            <a:r>
              <a:rPr lang="en-US" sz="16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House hummus with toasted cacao nibs, smoked paprika, and warm pita.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solidFill>
            <a:srgbClr val="A26769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902952" y="50292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SMALL BITES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902952" y="914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8A7A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TIME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902952" y="1143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min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303520" cy="3931920"/>
          </a:xfrm>
          <a:prstGeom prst="rect">
            <a:avLst/>
          </a:prstGeom>
          <a:solidFill>
            <a:srgbClr val="D9D2C8"/>
          </a:solidFill>
          <a:ln w="12700">
            <a:solidFill>
              <a:srgbClr val="A26769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154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Shallow bowl of hummus with center swirl, cacao oil drizzle, nibs and Maldon salt. Warm pita triangles. Single dark chocolate piece on the plate edge.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532120" y="164592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32120" y="164592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32120" y="5257800"/>
            <a:ext cx="137160" cy="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32120" y="5257800"/>
            <a:ext cx="0" cy="137160"/>
          </a:xfrm>
          <a:prstGeom prst="line">
            <a:avLst/>
          </a:prstGeom>
          <a:noFill/>
          <a:ln w="1905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1600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PLATING STEPS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035040" y="1965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19088" y="1947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Scoop 4 oz hummus into shallow bowl.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035040" y="2423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03504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19088" y="2404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back of spoon to swirl a well in the center.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035040" y="2880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419088" y="2862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Drizzle cacao-infused oil into well and around rim.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035040" y="33375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35040" y="33375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19088" y="33192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Tiny pinch of cacao nibs and Maldon salt over surface.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035040" y="37947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794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19088" y="37764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1 pita through convection oven 300°F for 2 min.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035040" y="42519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035040" y="4251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19088" y="42336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pita into 6 triangles.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47091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035040" y="4709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19088" y="46908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 hummus with warm pita triangles around it.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6035040" y="5166360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035040" y="5166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419088" y="5148072"/>
            <a:ext cx="5468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1 small dark chocolate piece to plate edge — "the closing taste."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457200" y="5760720"/>
            <a:ext cx="11247120" cy="868680"/>
          </a:xfrm>
          <a:prstGeom prst="rect">
            <a:avLst/>
          </a:prstGeom>
          <a:solidFill>
            <a:srgbClr val="F5F5F5"/>
          </a:solidFill>
          <a:ln w="12700">
            <a:solidFill>
              <a:srgbClr val="A267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57200" y="5760720"/>
            <a:ext cx="73152" cy="8686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85800" y="5852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85800" y="6080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chocolate piece is INTENTIONAL — it's how the dish closes. Don't forget it. Hummus should look generous — 4 oz fills the bowl. The swirl-and-drizzle is the visual signal that this isn't store-bought; if the surface looks flat, ask the kitchen to re-plate.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3520</Words>
  <Application>Microsoft Office PowerPoint</Application>
  <PresentationFormat>Widescreen</PresentationFormat>
  <Paragraphs>485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FOH Plating Training</dc:title>
  <dc:subject>PptxGenJS Presentation</dc:subject>
  <dc:creator>Cacao Cellars</dc:creator>
  <cp:lastModifiedBy>Evan Jones</cp:lastModifiedBy>
  <cp:revision>1</cp:revision>
  <dcterms:created xsi:type="dcterms:W3CDTF">2026-05-10T03:30:06Z</dcterms:created>
  <dcterms:modified xsi:type="dcterms:W3CDTF">2026-05-10T03:38:19Z</dcterms:modified>
</cp:coreProperties>
</file>